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63" r:id="rId4"/>
    <p:sldId id="266" r:id="rId5"/>
    <p:sldId id="1881" r:id="rId6"/>
    <p:sldId id="1882" r:id="rId7"/>
    <p:sldId id="269" r:id="rId8"/>
    <p:sldId id="270" r:id="rId9"/>
    <p:sldId id="257" r:id="rId10"/>
    <p:sldId id="264" r:id="rId11"/>
    <p:sldId id="260" r:id="rId12"/>
    <p:sldId id="259" r:id="rId13"/>
    <p:sldId id="267" r:id="rId1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66"/>
            <p14:sldId id="1881"/>
            <p14:sldId id="1882"/>
            <p14:sldId id="269"/>
            <p14:sldId id="270"/>
            <p14:sldId id="257"/>
            <p14:sldId id="264"/>
            <p14:sldId id="260"/>
            <p14:sldId id="259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4AB"/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06" autoAdjust="0"/>
  </p:normalViewPr>
  <p:slideViewPr>
    <p:cSldViewPr showGuides="1">
      <p:cViewPr varScale="1">
        <p:scale>
          <a:sx n="143" d="100"/>
          <a:sy n="143" d="100"/>
        </p:scale>
        <p:origin x="100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9" y="411510"/>
            <a:ext cx="5185023" cy="340237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4034860"/>
            <a:ext cx="5256212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9" y="4408456"/>
            <a:ext cx="5329237" cy="593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059657"/>
            <a:ext cx="8424862" cy="3239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91853"/>
            <a:ext cx="8424862" cy="2754083"/>
          </a:xfrm>
          <a:prstGeom prst="rect">
            <a:avLst/>
          </a:prstGeom>
        </p:spPr>
        <p:txBody>
          <a:bodyPr/>
          <a:lstStyle>
            <a:lvl1pPr marL="214313" indent="-214313">
              <a:buFont typeface="Wingdings" panose="05000000000000000000" pitchFamily="2" charset="2"/>
              <a:buChar char="§"/>
              <a:defRPr sz="1350" baseline="0">
                <a:latin typeface="Century Gothic" panose="020B0502020202020204" pitchFamily="34" charset="0"/>
              </a:defRPr>
            </a:lvl1pPr>
            <a:lvl2pPr marL="557213" indent="-214313">
              <a:buFont typeface="Wingdings" panose="05000000000000000000" pitchFamily="2" charset="2"/>
              <a:buChar char="§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059657"/>
            <a:ext cx="8424862" cy="324028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70" y="2085975"/>
            <a:ext cx="7777163" cy="2159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059657"/>
            <a:ext cx="8424862" cy="3239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8" y="1275607"/>
            <a:ext cx="6842125" cy="2970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57505"/>
            <a:ext cx="8424862" cy="486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50"/>
              </a:lnSpc>
              <a:buNone/>
              <a:defRPr sz="18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246B5-2C16-EE48-AB74-34A171B44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72E742-5468-7742-AC4D-761839336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5EA408-84AA-394D-BBB4-9AF3374B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904C-4CC1-024D-A321-F8923C6C6448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736C0F-9868-3445-BAC4-85757E92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021F9F-1E58-9F49-9C28-EA75A9B5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ED9A-7191-B944-AD50-AFF1E2B82D1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AB8BB-4319-B545-A1C7-2E5D7CBE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41D14-AF7A-BE4B-8FE5-D447D490D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939082-91AA-9842-9EF1-12D048F2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A9A8-9550-384E-997A-700DBCCA7D4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F44A08-6AC5-4E46-8A5D-C4AE7750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F8153A-A89A-7B49-8180-5F76F9BB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7D1B-BA12-4E4D-B61A-0B09E409827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085696"/>
            <a:ext cx="6912768" cy="3242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2679763"/>
            <a:ext cx="6984776" cy="70207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9" y="3543858"/>
            <a:ext cx="7058025" cy="108012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75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41480"/>
            <a:ext cx="0" cy="48065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" y="1467749"/>
            <a:ext cx="3098773" cy="16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4300107"/>
            <a:ext cx="1526568" cy="8097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489376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900" smtClean="0"/>
              <a:t>‹N›</a:t>
            </a:fld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484000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450012"/>
            <a:ext cx="2574022" cy="13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9" y="411510"/>
            <a:ext cx="5112567" cy="3402378"/>
          </a:xfrm>
        </p:spPr>
        <p:txBody>
          <a:bodyPr/>
          <a:lstStyle/>
          <a:p>
            <a:r>
              <a:rPr lang="it-IT" dirty="0"/>
              <a:t>Scuola di Specializzazione in Medicina dello Sport e dell’Esercizio Fisico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63938" y="3651870"/>
            <a:ext cx="5256212" cy="702078"/>
          </a:xfrm>
        </p:spPr>
        <p:txBody>
          <a:bodyPr/>
          <a:lstStyle/>
          <a:p>
            <a:r>
              <a:rPr lang="it-IT" dirty="0"/>
              <a:t>Direttore: Prof. Paolo Caraceni</a:t>
            </a:r>
          </a:p>
          <a:p>
            <a:r>
              <a:rPr lang="it-IT" dirty="0"/>
              <a:t>Segretario scientifico: Prof. Davide Agnoletti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 Scienze Mediche e Chirurgiche </a:t>
            </a:r>
          </a:p>
          <a:p>
            <a:r>
              <a:rPr lang="it-IT" dirty="0"/>
              <a:t>(DIMEC) 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69C710-4FA5-0443-8996-1205B9BE6424}"/>
              </a:ext>
            </a:extLst>
          </p:cNvPr>
          <p:cNvSpPr txBox="1"/>
          <p:nvPr/>
        </p:nvSpPr>
        <p:spPr>
          <a:xfrm>
            <a:off x="431540" y="1411240"/>
            <a:ext cx="8280920" cy="26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Didattica frontale dedicata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Frequenza U.O. Medicina dello Sport ed attività fisica adattata (AUSL Bologna - Casalecchio di Reno/AUSL Romagna - Ravenna) durante il II anno di corso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Frequenza aggiuntiva presso la AUSL Bologna il giorno (martedì) o presso AUSL Romagna – Ravenna dedicata all’esercizio fisico adattato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/>
              <a:t>Attivazione di nuovo ambulatorio di Esercizio Fisico Adattato all’interno del Sant’Orsola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5B7DD6-9589-8A4B-B158-6513B40816D7}"/>
              </a:ext>
            </a:extLst>
          </p:cNvPr>
          <p:cNvSpPr txBox="1"/>
          <p:nvPr/>
        </p:nvSpPr>
        <p:spPr>
          <a:xfrm>
            <a:off x="1670917" y="256723"/>
            <a:ext cx="5802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Esercizio fisico adattato e attività fisica adattata e prescrizione EFA</a:t>
            </a:r>
          </a:p>
        </p:txBody>
      </p:sp>
    </p:spTree>
    <p:extLst>
      <p:ext uri="{BB962C8B-B14F-4D97-AF65-F5344CB8AC3E}">
        <p14:creationId xmlns:p14="http://schemas.microsoft.com/office/powerpoint/2010/main" val="147213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Paolo Caraceni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9612" y="2679764"/>
            <a:ext cx="6984776" cy="324278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1600" b="1" dirty="0"/>
              <a:t>Dipartimento di Scienze Mediche e Chirurgiche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1042987" y="2409974"/>
            <a:ext cx="7058025" cy="1457920"/>
          </a:xfrm>
        </p:spPr>
        <p:txBody>
          <a:bodyPr/>
          <a:lstStyle/>
          <a:p>
            <a:r>
              <a:rPr lang="it-IT" sz="1200" dirty="0" err="1"/>
              <a:t>paolo.caraceni@unibo.it</a:t>
            </a:r>
            <a:r>
              <a:rPr lang="it-IT" sz="1200" dirty="0"/>
              <a:t> 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200" dirty="0" err="1"/>
              <a:t>davide.agnoletti@unibo.it</a:t>
            </a:r>
            <a:endParaRPr lang="it-IT" sz="1200" dirty="0"/>
          </a:p>
          <a:p>
            <a:endParaRPr lang="it-IT" sz="1200" dirty="0"/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A00DCDBF-1E01-D445-A22B-4015E8162F9D}"/>
              </a:ext>
            </a:extLst>
          </p:cNvPr>
          <p:cNvSpPr txBox="1">
            <a:spLocks/>
          </p:cNvSpPr>
          <p:nvPr/>
        </p:nvSpPr>
        <p:spPr>
          <a:xfrm>
            <a:off x="1115616" y="2992390"/>
            <a:ext cx="6912768" cy="324278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spcBef>
                <a:spcPct val="20000"/>
              </a:spcBef>
              <a:buFontTx/>
              <a:buNone/>
              <a:defRPr sz="15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Prof. Davide Agnoletti</a:t>
            </a: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12676" y="195486"/>
            <a:ext cx="6318647" cy="324035"/>
          </a:xfrm>
        </p:spPr>
        <p:txBody>
          <a:bodyPr/>
          <a:lstStyle/>
          <a:p>
            <a:pPr algn="ctr"/>
            <a:r>
              <a:rPr lang="it-IT" sz="1400" dirty="0"/>
              <a:t>Cosa fa il Medico dello Sport e dell’Esercizio Fisico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32" y="1203598"/>
            <a:ext cx="8424936" cy="3096344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Certifica l’idoneità medico-sportiva in ambito non-agonistico e agonistico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Diagnostica le lesioni traumatologiche in ambito sportivo e definisce il trattamento incluso il programma riabilitativo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Il medico di squadra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Prescrive l’attività sportiva e l’esercizio fisico in individui con malattie </a:t>
            </a:r>
            <a:r>
              <a:rPr lang="it-IT" sz="1400" dirty="0" err="1"/>
              <a:t>pre</a:t>
            </a:r>
            <a:r>
              <a:rPr lang="it-IT" sz="1400" dirty="0"/>
              <a:t>-esistenti (esercizio fisico adattato o attività fisica adattata)</a:t>
            </a:r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in graphic">
            <a:extLst>
              <a:ext uri="{FF2B5EF4-FFF2-40B4-BE49-F238E27FC236}">
                <a16:creationId xmlns:a16="http://schemas.microsoft.com/office/drawing/2014/main" id="{C92B02FE-26D5-ED49-B25F-379A6C798FA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96980" y="1075155"/>
            <a:ext cx="6350040" cy="3655080"/>
          </a:xfrm>
          <a:prstGeom prst="rect">
            <a:avLst/>
          </a:prstGeom>
          <a:ln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C72D73AE-E4A1-FA44-B66A-F3294649E604}"/>
              </a:ext>
            </a:extLst>
          </p:cNvPr>
          <p:cNvSpPr txBox="1">
            <a:spLocks/>
          </p:cNvSpPr>
          <p:nvPr/>
        </p:nvSpPr>
        <p:spPr>
          <a:xfrm>
            <a:off x="1677608" y="191463"/>
            <a:ext cx="5788785" cy="6010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400" b="1" dirty="0">
                <a:solidFill>
                  <a:srgbClr val="C90000"/>
                </a:solidFill>
                <a:ea typeface="+mj-ea"/>
                <a:cs typeface="Times New Roman" pitchFamily="18" charset="0"/>
              </a:rPr>
              <a:t>Physical exercise</a:t>
            </a:r>
            <a:endParaRPr lang="en-US" sz="1600" b="1" dirty="0">
              <a:solidFill>
                <a:srgbClr val="C90000"/>
              </a:solidFill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1200" b="1" dirty="0">
                <a:solidFill>
                  <a:srgbClr val="2B08DB"/>
                </a:solidFill>
                <a:ea typeface="+mj-ea"/>
                <a:cs typeface="Times New Roman" pitchFamily="18" charset="0"/>
              </a:rPr>
              <a:t>General indications in patients waiting for liver transplantation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A19379-FDF3-B64E-A81E-AB605B695959}"/>
              </a:ext>
            </a:extLst>
          </p:cNvPr>
          <p:cNvSpPr txBox="1"/>
          <p:nvPr/>
        </p:nvSpPr>
        <p:spPr>
          <a:xfrm>
            <a:off x="3388857" y="4825079"/>
            <a:ext cx="23662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>
                <a:cs typeface="Times New Roman"/>
              </a:rPr>
              <a:t>Duarte-</a:t>
            </a:r>
            <a:r>
              <a:rPr lang="en-US" sz="1050" i="1" dirty="0" err="1">
                <a:cs typeface="Times New Roman"/>
              </a:rPr>
              <a:t>Rojo</a:t>
            </a:r>
            <a:r>
              <a:rPr lang="en-US" sz="1050" i="1" dirty="0">
                <a:cs typeface="Times New Roman"/>
              </a:rPr>
              <a:t> et al, Liv </a:t>
            </a:r>
            <a:r>
              <a:rPr lang="en-US" sz="1050" i="1" dirty="0" err="1">
                <a:cs typeface="Times New Roman"/>
              </a:rPr>
              <a:t>Transpl</a:t>
            </a:r>
            <a:r>
              <a:rPr lang="en-US" sz="1050" i="1" dirty="0">
                <a:cs typeface="Times New Roman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407291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12676" y="195486"/>
            <a:ext cx="6318647" cy="324035"/>
          </a:xfrm>
        </p:spPr>
        <p:txBody>
          <a:bodyPr/>
          <a:lstStyle/>
          <a:p>
            <a:pPr algn="ctr"/>
            <a:r>
              <a:rPr lang="it-IT" sz="1400" dirty="0"/>
              <a:t>Cosa deve fare il Medico dello Sport e dell’Esercizio Fisico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9532" y="1203598"/>
            <a:ext cx="8424936" cy="3096344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Certificare l’idoneità medico-sportiva in ambito non-agonistico e agonistico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Diagnosticare le lesioni traumatologiche in ambito sportivo e definirne il trattamento incluso il programma riabilitativo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Essere medico di squadra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Prescrizione dell’attività sportiva e dell’esercizio fisico in individui con malattie </a:t>
            </a:r>
            <a:r>
              <a:rPr lang="it-IT" sz="1400" dirty="0" err="1"/>
              <a:t>pre</a:t>
            </a:r>
            <a:r>
              <a:rPr lang="it-IT" sz="1400" dirty="0"/>
              <a:t>-esistenti (esercizio fisico adattato o attività fisica adattata)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Promuovere l’esercizio fisico e lo sport come strumento di tutela del benessere e della salute dei cittadini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100" dirty="0"/>
          </a:p>
          <a:p>
            <a:pPr algn="just"/>
            <a:endParaRPr lang="it-IT" sz="1100" dirty="0"/>
          </a:p>
          <a:p>
            <a:pPr algn="just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75616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12676" y="195486"/>
            <a:ext cx="6318647" cy="324035"/>
          </a:xfrm>
        </p:spPr>
        <p:txBody>
          <a:bodyPr/>
          <a:lstStyle/>
          <a:p>
            <a:pPr algn="ctr"/>
            <a:r>
              <a:rPr lang="it-IT" sz="1400" dirty="0"/>
              <a:t>Cosa deve fare il Medico dello Sport e dell’Esercizio Fisico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9512" y="681541"/>
            <a:ext cx="8856984" cy="4266473"/>
          </a:xfrm>
        </p:spPr>
        <p:txBody>
          <a:bodyPr/>
          <a:lstStyle/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dirty="0"/>
              <a:t>acquisire conoscenze approfondite di diagnostica generale e differenziale e competenza per il trattamento terapeutico di condizioni morbose acute di frequente riscontro nella pratica del medico dello sport;</a:t>
            </a:r>
          </a:p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dirty="0"/>
              <a:t>essere in grado di effettuare una completa valutazione clinica e strumentale dello sportivo, a riposo e sotto sforzo ed acquisire gli strumenti per una corretta valutazione dei comportamenti neuro- e psicomotori e delle motivazioni alla pratica sportiva, specie in età evolutiva;</a:t>
            </a:r>
          </a:p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dirty="0"/>
              <a:t>conoscere le patologie di interesse internistico, cardiologico ed ortopedico-traumatologico che limitano e controindicano l’attività fisica e sportiva, nonché le patologie eventualmente provocate dall’attività sportiva;</a:t>
            </a:r>
          </a:p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b="1" dirty="0"/>
              <a:t>conoscere gli effetti dei farmaci sulle capacità di prestazioni con particolare riguardo agli aspetti tossicologici;</a:t>
            </a:r>
          </a:p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dirty="0"/>
              <a:t>acquisire i principali concetti di terapia e riabilitazione nelle diverse lesioni traumatologiche di interesse sportivo, conoscere le principali tecniche di pronto soccorso ed essere in grado di riconoscere condizioni di urgenza e di emergenza, comprese quelle di carattere tossico o traumatico;</a:t>
            </a:r>
          </a:p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dirty="0"/>
              <a:t>conoscere l’influenza dell’attività sportiva su patologie preesistenti e l’utilizzazione della stessa a fini terapeutici;</a:t>
            </a:r>
          </a:p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b="1" dirty="0"/>
              <a:t>conoscere l’organizzazione e le risorse della medicina dei servizi ed acquisire un ruolo attivo nell’attuazione degli obiettivi di benessere e tutela della salute di tutti i praticanti attività motoria nelle comunità territoriali;</a:t>
            </a:r>
          </a:p>
          <a:p>
            <a:pPr marL="171450" indent="-171450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dirty="0"/>
              <a:t>acquisire la conoscenza dei concetti fondamentali relativamente ai seguenti ambiti: teoria del movimento e dello sport; metodologia e pratica dell’allenamento sportivo; regolamentazione delle diverse specialità sportive; organizzazione sportiva nazionale ed internazionale;</a:t>
            </a:r>
          </a:p>
          <a:p>
            <a:pPr marL="171450" indent="-1714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1150" dirty="0"/>
              <a:t>confrontare le sue motivazioni ed i suoi fondamenti morali con l’etica che la tutela sanitaria della persona umana impone,                  conoscendo gli  aspetti legali e di organizzazione sanitaria della professione e con un’adeguata rappresentazione del                                                              progressivo sviluppo scientifico della medicina.</a:t>
            </a:r>
          </a:p>
        </p:txBody>
      </p:sp>
    </p:spTree>
    <p:extLst>
      <p:ext uri="{BB962C8B-B14F-4D97-AF65-F5344CB8AC3E}">
        <p14:creationId xmlns:p14="http://schemas.microsoft.com/office/powerpoint/2010/main" val="337173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536" y="226346"/>
            <a:ext cx="8748464" cy="1481309"/>
          </a:xfrm>
        </p:spPr>
        <p:txBody>
          <a:bodyPr/>
          <a:lstStyle/>
          <a:p>
            <a:pPr algn="ctr"/>
            <a:r>
              <a:rPr lang="it-IT" sz="1400" b="1" dirty="0">
                <a:effectLst/>
                <a:latin typeface="+mn-lt"/>
              </a:rPr>
              <a:t>ORDINAMENTI DIDATTICI SCUOLE DI SPECIALIZZAZIONE DI</a:t>
            </a:r>
            <a:r>
              <a:rPr lang="it-IT" sz="1400" dirty="0">
                <a:latin typeface="+mn-lt"/>
              </a:rPr>
              <a:t> </a:t>
            </a:r>
            <a:r>
              <a:rPr lang="it-IT" sz="1400" b="1" dirty="0">
                <a:effectLst/>
                <a:latin typeface="+mn-lt"/>
              </a:rPr>
              <a:t>AREA SANITARIA </a:t>
            </a:r>
          </a:p>
          <a:p>
            <a:pPr algn="ctr"/>
            <a:r>
              <a:rPr lang="it-IT" sz="1400" dirty="0">
                <a:latin typeface="+mn-lt"/>
              </a:rPr>
              <a:t>Ministero dell’Università e della Ricerca (MIUR)</a:t>
            </a:r>
          </a:p>
          <a:p>
            <a:pPr algn="ctr"/>
            <a:endParaRPr lang="it-IT" sz="1600" dirty="0">
              <a:latin typeface="+mn-lt"/>
            </a:endParaRPr>
          </a:p>
          <a:p>
            <a:pPr algn="ctr"/>
            <a:endParaRPr lang="it-IT" sz="1600" dirty="0">
              <a:latin typeface="+mn-lt"/>
            </a:endParaRPr>
          </a:p>
          <a:p>
            <a:pPr algn="ctr"/>
            <a:r>
              <a:rPr lang="it-IT" sz="1400" dirty="0">
                <a:solidFill>
                  <a:srgbClr val="3124AB"/>
                </a:solidFill>
              </a:rPr>
              <a:t>Discipline specifiche della Medicina dello Sport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419872" y="1851671"/>
            <a:ext cx="3816424" cy="24482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Fisiologia</a:t>
            </a:r>
            <a:endParaRPr lang="it-IT" sz="1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Anatomi</a:t>
            </a:r>
            <a:r>
              <a:rPr 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a Umana</a:t>
            </a:r>
            <a:endParaRPr lang="it-IT" sz="1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Medicina Interna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Malattie dell’Apparato Cardiovascolare</a:t>
            </a:r>
            <a:endParaRPr lang="it-IT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ea typeface="Calibri" panose="020F0502020204030204" pitchFamily="34" charset="0"/>
              </a:rPr>
              <a:t>Endocrinologia</a:t>
            </a:r>
          </a:p>
        </p:txBody>
      </p:sp>
    </p:spTree>
    <p:extLst>
      <p:ext uri="{BB962C8B-B14F-4D97-AF65-F5344CB8AC3E}">
        <p14:creationId xmlns:p14="http://schemas.microsoft.com/office/powerpoint/2010/main" val="23656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69C710-4FA5-0443-8996-1205B9BE6424}"/>
              </a:ext>
            </a:extLst>
          </p:cNvPr>
          <p:cNvSpPr txBox="1"/>
          <p:nvPr/>
        </p:nvSpPr>
        <p:spPr>
          <a:xfrm>
            <a:off x="273843" y="496348"/>
            <a:ext cx="8596314" cy="461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40"/>
              </a:lnSpc>
            </a:pPr>
            <a:r>
              <a:rPr lang="it-IT" sz="1200" b="1" dirty="0">
                <a:solidFill>
                  <a:srgbClr val="0045CE"/>
                </a:solidFill>
              </a:rPr>
              <a:t>I anno</a:t>
            </a:r>
            <a:endParaRPr lang="it-IT" sz="1200" dirty="0">
              <a:solidFill>
                <a:srgbClr val="0045CE"/>
              </a:solidFill>
            </a:endParaRP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3 mesi: Medicina Interna (Semeiotica Medica, MI Borghi Policlinico S. Orsola; Ospedale Maggiore; Ospedale di Budrio)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3 mesi: Pronto Soccorso Generale (Policlinico S. Orsola, Ospedale Maggiore)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4 mesi: Ortopedia - Istituto Ortopedico Rizzoli (IOR) (pronto soccorso ortopedico, ambulatori di traumatologia inclusa quella sportiva, ambulatori pediatrici)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1 mese: Fisiatria e Riabilitazione (IOR e Policlinico S. Orsola)</a:t>
            </a:r>
          </a:p>
          <a:p>
            <a:pPr marL="466725" indent="-209550" algn="just">
              <a:lnSpc>
                <a:spcPts val="164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dirty="0"/>
              <a:t>1 mese: Scienze Motorie DIBINEM presso Centro Sportivo Universitario Bologna (CUSB) - Bologna</a:t>
            </a:r>
          </a:p>
          <a:p>
            <a:pPr algn="just">
              <a:lnSpc>
                <a:spcPts val="1640"/>
              </a:lnSpc>
            </a:pPr>
            <a:r>
              <a:rPr lang="it-IT" sz="1200" b="1" dirty="0">
                <a:solidFill>
                  <a:srgbClr val="0045CE"/>
                </a:solidFill>
              </a:rPr>
              <a:t>II anno </a:t>
            </a:r>
            <a:endParaRPr lang="it-IT" sz="1200" dirty="0">
              <a:solidFill>
                <a:srgbClr val="0045CE"/>
              </a:solidFill>
            </a:endParaRP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2 mesi: U.O. Medicina dello Sport ed attività fisica adattata (AUSL Bologna - Casalecchio di Reno)/Medicina dello Sport AUSL Romagna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6 mesi: Istituto Medicina dello Sport - Palazzo dello Sport Bologna 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3 mesi: Cardiologia (U.O. Cardiologia </a:t>
            </a:r>
            <a:r>
              <a:rPr lang="it-IT" sz="1100" dirty="0" err="1"/>
              <a:t>Galliè</a:t>
            </a:r>
            <a:r>
              <a:rPr lang="it-IT" sz="1100" dirty="0"/>
              <a:t> - Policlinico S. Orsola)</a:t>
            </a:r>
          </a:p>
          <a:p>
            <a:pPr marL="466725" indent="-209550" algn="just">
              <a:lnSpc>
                <a:spcPts val="164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dirty="0"/>
              <a:t>1 mese: Nutrizione clinica (U.O. Nutrizione clinica - Pironi, Policlinico S. Orsola) </a:t>
            </a:r>
          </a:p>
          <a:p>
            <a:pPr lvl="0" algn="just">
              <a:lnSpc>
                <a:spcPts val="1640"/>
              </a:lnSpc>
            </a:pPr>
            <a:r>
              <a:rPr lang="it-IT" sz="1200" b="1" dirty="0">
                <a:solidFill>
                  <a:srgbClr val="0045CE"/>
                </a:solidFill>
              </a:rPr>
              <a:t>III anno </a:t>
            </a:r>
            <a:endParaRPr lang="it-IT" sz="1200" dirty="0">
              <a:solidFill>
                <a:srgbClr val="0045CE"/>
              </a:solidFill>
            </a:endParaRP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3 mesi: Istituto Medicina dello Sport - Palazzo dello Sport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3 mesi: Cardiologia (U.O. Cardiologia </a:t>
            </a:r>
            <a:r>
              <a:rPr lang="it-IT" sz="1100" dirty="0" err="1"/>
              <a:t>Galliè</a:t>
            </a:r>
            <a:r>
              <a:rPr lang="it-IT" sz="1100" dirty="0"/>
              <a:t> - Policlinico S. Orsola)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1 mese: Cardiologia Pediatrica (U.O. Cardiologia Pediatrica - </a:t>
            </a:r>
            <a:r>
              <a:rPr lang="it-IT" sz="1100" dirty="0" err="1"/>
              <a:t>Donti</a:t>
            </a:r>
            <a:r>
              <a:rPr lang="it-IT" sz="1100" dirty="0"/>
              <a:t>, Policlinico S. Orsola) 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1 mese: Radiologia IOR - Miceli</a:t>
            </a:r>
          </a:p>
          <a:p>
            <a:pPr marL="466725" indent="-209550" algn="just">
              <a:lnSpc>
                <a:spcPts val="164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100" dirty="0"/>
              <a:t>4 mesi: </a:t>
            </a:r>
            <a:r>
              <a:rPr lang="it-IT" sz="1100" dirty="0" err="1"/>
              <a:t>Isokinetic</a:t>
            </a:r>
            <a:r>
              <a:rPr lang="it-IT" sz="1100" dirty="0"/>
              <a:t> Bologna</a:t>
            </a:r>
          </a:p>
          <a:p>
            <a:pPr lvl="0" algn="just">
              <a:lnSpc>
                <a:spcPts val="1640"/>
              </a:lnSpc>
            </a:pPr>
            <a:r>
              <a:rPr lang="it-IT" sz="1200" b="1" dirty="0">
                <a:solidFill>
                  <a:srgbClr val="0045CE"/>
                </a:solidFill>
              </a:rPr>
              <a:t>IV anno</a:t>
            </a:r>
            <a:endParaRPr lang="it-IT" sz="1200" dirty="0">
              <a:solidFill>
                <a:srgbClr val="0045CE"/>
              </a:solidFill>
            </a:endParaRP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9 mesi: </a:t>
            </a:r>
            <a:r>
              <a:rPr lang="it-IT" sz="1100" dirty="0" err="1"/>
              <a:t>Isokinetic</a:t>
            </a:r>
            <a:r>
              <a:rPr lang="it-IT" sz="1100" dirty="0"/>
              <a:t> Bologna</a:t>
            </a:r>
          </a:p>
          <a:p>
            <a:pPr marL="466725" indent="-209550" algn="just">
              <a:lnSpc>
                <a:spcPts val="1640"/>
              </a:lnSpc>
              <a:buFont typeface="Arial" panose="020B0604020202020204" pitchFamily="34" charset="0"/>
              <a:buChar char="•"/>
            </a:pPr>
            <a:r>
              <a:rPr lang="it-IT" sz="1100" dirty="0"/>
              <a:t>3 mesi: periodo tesi da svolgere a scelta in una delle strutture della rete formativa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5B7DD6-9589-8A4B-B158-6513B40816D7}"/>
              </a:ext>
            </a:extLst>
          </p:cNvPr>
          <p:cNvSpPr txBox="1"/>
          <p:nvPr/>
        </p:nvSpPr>
        <p:spPr>
          <a:xfrm>
            <a:off x="2726623" y="72987"/>
            <a:ext cx="3690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PIANO FORMATIVO NELLA RETE DELLA SCUOLA</a:t>
            </a:r>
          </a:p>
        </p:txBody>
      </p:sp>
    </p:spTree>
    <p:extLst>
      <p:ext uri="{BB962C8B-B14F-4D97-AF65-F5344CB8AC3E}">
        <p14:creationId xmlns:p14="http://schemas.microsoft.com/office/powerpoint/2010/main" val="304338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12676" y="67281"/>
            <a:ext cx="6318647" cy="57606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1600" dirty="0"/>
              <a:t>Traumatologia e riabilitazione</a:t>
            </a:r>
          </a:p>
          <a:p>
            <a:pPr algn="ctr"/>
            <a:r>
              <a:rPr lang="it-IT" sz="1400" dirty="0" err="1">
                <a:solidFill>
                  <a:srgbClr val="3124AB"/>
                </a:solidFill>
              </a:rPr>
              <a:t>Isokinetic</a:t>
            </a:r>
            <a:endParaRPr lang="it-IT" sz="1400" dirty="0">
              <a:solidFill>
                <a:srgbClr val="3124AB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A78B07-9DC2-9F4C-8EF3-D51A43FA0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43558"/>
            <a:ext cx="7344816" cy="274636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C868F89-EA0D-2E47-B5EE-443FC702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622667"/>
            <a:ext cx="2807551" cy="145355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63F8E3-74CF-3B4D-A62A-6E302915523F}"/>
              </a:ext>
            </a:extLst>
          </p:cNvPr>
          <p:cNvSpPr txBox="1"/>
          <p:nvPr/>
        </p:nvSpPr>
        <p:spPr>
          <a:xfrm>
            <a:off x="3537133" y="4227934"/>
            <a:ext cx="20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www.isokinetic.com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69C710-4FA5-0443-8996-1205B9BE6424}"/>
              </a:ext>
            </a:extLst>
          </p:cNvPr>
          <p:cNvSpPr txBox="1"/>
          <p:nvPr/>
        </p:nvSpPr>
        <p:spPr>
          <a:xfrm>
            <a:off x="179512" y="739638"/>
            <a:ext cx="8178178" cy="4217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Didattica frontale dedicata</a:t>
            </a:r>
          </a:p>
          <a:p>
            <a:pPr marL="285750" indent="-28575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Frequenza 1 mese durante I anno di corso presso il Centro Sportivo Universitario Bologna (CUSB)</a:t>
            </a:r>
          </a:p>
          <a:p>
            <a:pPr>
              <a:lnSpc>
                <a:spcPct val="200000"/>
              </a:lnSpc>
              <a:spcAft>
                <a:spcPts val="300"/>
              </a:spcAft>
            </a:pPr>
            <a:endParaRPr lang="it-IT" sz="1400" dirty="0"/>
          </a:p>
          <a:p>
            <a:pPr marL="285750" indent="-28575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Convenzione per frequenza fuori rete con Bologna Football Club </a:t>
            </a:r>
          </a:p>
          <a:p>
            <a:pPr algn="just">
              <a:lnSpc>
                <a:spcPct val="200000"/>
              </a:lnSpc>
              <a:spcAft>
                <a:spcPts val="300"/>
              </a:spcAft>
            </a:pPr>
            <a:endParaRPr lang="it-IT" sz="1400" dirty="0"/>
          </a:p>
          <a:p>
            <a:pPr marL="285750" indent="-28575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Convenzione per frequenza fuori rete con </a:t>
            </a:r>
            <a:r>
              <a:rPr lang="it-IT" sz="1400" dirty="0" err="1"/>
              <a:t>Virtus</a:t>
            </a:r>
            <a:r>
              <a:rPr lang="it-IT" sz="1400" dirty="0"/>
              <a:t> Pallacanestro Bologna </a:t>
            </a:r>
          </a:p>
          <a:p>
            <a:pPr marL="285750" indent="-28575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 algn="just">
              <a:lnSpc>
                <a:spcPct val="2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Convenzione per frequenza fuori rete con Federazione Italiana Pallavolo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2CE82D-A497-BC42-9204-0869C03D7550}"/>
              </a:ext>
            </a:extLst>
          </p:cNvPr>
          <p:cNvSpPr txBox="1"/>
          <p:nvPr/>
        </p:nvSpPr>
        <p:spPr>
          <a:xfrm>
            <a:off x="3616001" y="267494"/>
            <a:ext cx="1911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</a:rPr>
              <a:t>Il Medico di squadra</a:t>
            </a:r>
            <a:endParaRPr lang="it-IT" sz="1600" dirty="0">
              <a:solidFill>
                <a:srgbClr val="C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3907251-9637-0B45-BC4A-DF463F481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00" b="13511"/>
          <a:stretch/>
        </p:blipFill>
        <p:spPr>
          <a:xfrm>
            <a:off x="5816773" y="4352272"/>
            <a:ext cx="1908212" cy="68695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53D23F1-CA1D-4045-B18F-547D90FF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67" y="3305314"/>
            <a:ext cx="1008112" cy="9451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0711D52-7AB3-2940-A7BF-8E2F460C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64" r="29850"/>
          <a:stretch/>
        </p:blipFill>
        <p:spPr>
          <a:xfrm>
            <a:off x="5220072" y="2222586"/>
            <a:ext cx="720080" cy="1155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CB06B49-7E29-7B4B-B9D6-E11598B1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825" y="1223646"/>
            <a:ext cx="101513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2622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934</Words>
  <Application>Microsoft Office PowerPoint</Application>
  <PresentationFormat>Presentazione su schermo (16:9)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92</cp:revision>
  <dcterms:created xsi:type="dcterms:W3CDTF">2017-11-13T10:11:35Z</dcterms:created>
  <dcterms:modified xsi:type="dcterms:W3CDTF">2025-05-08T10:31:16Z</dcterms:modified>
</cp:coreProperties>
</file>